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71" r:id="rId7"/>
    <p:sldId id="261" r:id="rId8"/>
    <p:sldId id="272" r:id="rId9"/>
    <p:sldId id="262" r:id="rId10"/>
    <p:sldId id="263" r:id="rId11"/>
    <p:sldId id="264" r:id="rId12"/>
    <p:sldId id="265" r:id="rId13"/>
    <p:sldId id="266" r:id="rId14"/>
    <p:sldId id="267" r:id="rId15"/>
    <p:sldId id="268" r:id="rId16"/>
    <p:sldId id="269" r:id="rId17"/>
    <p:sldId id="270"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6"/>
  </p:normalViewPr>
  <p:slideViewPr>
    <p:cSldViewPr>
      <p:cViewPr varScale="1">
        <p:scale>
          <a:sx n="140" d="100"/>
          <a:sy n="140" d="100"/>
        </p:scale>
        <p:origin x="840" y="176"/>
      </p:cViewPr>
      <p:guideLst>
        <p:guide orient="horz" pos="1620"/>
        <p:guide pos="288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38887081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eamunify.com/Newsletter.jsp?_tabid_=124382&amp;team=ymca-6767"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usaswimming.org/officials/officials-training-video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teamunify.com/Newsletter.jsp?_tabid_=124382&amp;team=ymca-6767"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Evansk@ymcarichmond.org" TargetMode="External"/><Relationship Id="rId2" Type="http://schemas.openxmlformats.org/officeDocument/2006/relationships/hyperlink" Target="mailto:hargrovej@ymcarichmond.org" TargetMode="Externa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hyperlink" Target="https://www.teamunify.com/Home.jsp?team=ymca-6767"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spcBef>
                <a:spcPts val="0"/>
              </a:spcBef>
              <a:buNone/>
            </a:pPr>
            <a:r>
              <a:rPr lang="en"/>
              <a:t>Parent Handbook</a:t>
            </a:r>
          </a:p>
        </p:txBody>
      </p:sp>
      <p:sp>
        <p:nvSpPr>
          <p:cNvPr id="55" name="Shape 55"/>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spcBef>
                <a:spcPts val="0"/>
              </a:spcBef>
              <a:buNone/>
            </a:pPr>
            <a:r>
              <a:rPr lang="en"/>
              <a:t>Manta Ray Swim Program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2400"/>
              <a:t>What’s a Ladder and other odd things the Coaches say</a:t>
            </a:r>
          </a:p>
        </p:txBody>
      </p:sp>
      <p:sp>
        <p:nvSpPr>
          <p:cNvPr id="109" name="Shape 10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dirty="0"/>
              <a:t>You might find yourself sitting around the pool deck watching practice and wonder what stroke your child is supposed to be swimming as they oddly move down the pool lane.   Coaches have many tactics they use to help the swimmers learn to “feel” how they move through the water.   </a:t>
            </a:r>
          </a:p>
          <a:p>
            <a:pPr lvl="0">
              <a:spcBef>
                <a:spcPts val="0"/>
              </a:spcBef>
              <a:buNone/>
            </a:pPr>
            <a:r>
              <a:rPr lang="en" dirty="0"/>
              <a:t>A complete list of on-deck coaching terms:</a:t>
            </a:r>
          </a:p>
          <a:p>
            <a:pPr lvl="0">
              <a:spcBef>
                <a:spcPts val="0"/>
              </a:spcBef>
              <a:buNone/>
            </a:pPr>
            <a:r>
              <a:rPr lang="en" u="sng" dirty="0">
                <a:solidFill>
                  <a:schemeClr val="hlink"/>
                </a:solidFill>
                <a:hlinkClick r:id="rId3"/>
              </a:rPr>
              <a:t>https://www.teamunify.com/Newsletter.jsp?_tabid_=124382&amp;team=ymca-6767</a:t>
            </a:r>
          </a:p>
          <a:p>
            <a:pPr lvl="0">
              <a:spcBef>
                <a:spcPts val="0"/>
              </a:spcBef>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How to navigate a swim meet</a:t>
            </a:r>
          </a:p>
        </p:txBody>
      </p:sp>
      <p:sp>
        <p:nvSpPr>
          <p:cNvPr id="115" name="Shape 115"/>
          <p:cNvSpPr txBox="1">
            <a:spLocks noGrp="1"/>
          </p:cNvSpPr>
          <p:nvPr>
            <p:ph type="body" idx="1"/>
          </p:nvPr>
        </p:nvSpPr>
        <p:spPr>
          <a:xfrm>
            <a:off x="304800" y="1047750"/>
            <a:ext cx="8520600" cy="3416400"/>
          </a:xfrm>
          <a:prstGeom prst="rect">
            <a:avLst/>
          </a:prstGeom>
        </p:spPr>
        <p:txBody>
          <a:bodyPr lIns="91425" tIns="91425" rIns="91425" bIns="91425" anchor="t" anchorCtr="0">
            <a:noAutofit/>
          </a:bodyPr>
          <a:lstStyle/>
          <a:p>
            <a:pPr marL="457200" lvl="0" indent="-228600" rtl="0">
              <a:spcBef>
                <a:spcPts val="0"/>
              </a:spcBef>
            </a:pPr>
            <a:r>
              <a:rPr lang="en" dirty="0"/>
              <a:t>Arrive by the designated team check-in time.</a:t>
            </a:r>
          </a:p>
          <a:p>
            <a:pPr marL="457200" lvl="0" indent="-228600" rtl="0">
              <a:spcBef>
                <a:spcPts val="0"/>
              </a:spcBef>
            </a:pPr>
            <a:r>
              <a:rPr lang="en" dirty="0"/>
              <a:t>Swimmers should already prepared for warm-up upon arrival</a:t>
            </a:r>
          </a:p>
          <a:p>
            <a:pPr marL="457200" lvl="0" indent="-228600" rtl="0">
              <a:spcBef>
                <a:spcPts val="0"/>
              </a:spcBef>
            </a:pPr>
            <a:r>
              <a:rPr lang="en" dirty="0"/>
              <a:t>Check in with Coach</a:t>
            </a:r>
          </a:p>
          <a:p>
            <a:pPr marL="457200" lvl="0" indent="-228600" rtl="0">
              <a:spcBef>
                <a:spcPts val="0"/>
              </a:spcBef>
            </a:pPr>
            <a:r>
              <a:rPr lang="en" dirty="0"/>
              <a:t>Parents visit the volunteer table and pick up your volunteer badge. (meets are run by parent volunteers)</a:t>
            </a:r>
          </a:p>
          <a:p>
            <a:pPr marL="457200" lvl="0" indent="-228600" rtl="0">
              <a:spcBef>
                <a:spcPts val="0"/>
              </a:spcBef>
            </a:pPr>
            <a:r>
              <a:rPr lang="en" dirty="0"/>
              <a:t>Enjoy watching the races.</a:t>
            </a:r>
          </a:p>
          <a:p>
            <a:pPr lvl="0" rtl="0">
              <a:spcBef>
                <a:spcPts val="0"/>
              </a:spcBef>
              <a:buNone/>
            </a:pPr>
            <a:r>
              <a:rPr lang="en" dirty="0"/>
              <a:t>The article on our website “Swim Meet Survival Guide” will provide you tips to make each swim meet a fun experience.  (Documents Tab)</a:t>
            </a:r>
          </a:p>
          <a:p>
            <a:pPr lvl="0" rtl="0">
              <a:spcBef>
                <a:spcPts val="0"/>
              </a:spcBef>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2400"/>
              <a:t>What does that DQ mean next to my child’s meet results?</a:t>
            </a:r>
          </a:p>
        </p:txBody>
      </p:sp>
      <p:sp>
        <p:nvSpPr>
          <p:cNvPr id="121" name="Shape 12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Sometimes the Strokes and Turns judge disqualifies, DQ, a swimmer.   USA swimming rules apply at all the GRAL and YMCA league meets.   All parents are encouraged to consider training to be a Strokes and Turns Judge.   It is a great way to share in their child’s swim team experience.</a:t>
            </a:r>
          </a:p>
          <a:p>
            <a:pPr lvl="0">
              <a:spcBef>
                <a:spcPts val="0"/>
              </a:spcBef>
              <a:buNone/>
            </a:pPr>
            <a:r>
              <a:rPr lang="en"/>
              <a:t>Here is a link to the USA officials training videos.   Review them and observe the swim meets.   Becoming a judge is easier than you think.</a:t>
            </a:r>
          </a:p>
          <a:p>
            <a:pPr lvl="0">
              <a:spcBef>
                <a:spcPts val="0"/>
              </a:spcBef>
              <a:buNone/>
            </a:pPr>
            <a:r>
              <a:rPr lang="en" u="sng">
                <a:solidFill>
                  <a:schemeClr val="hlink"/>
                </a:solidFill>
                <a:hlinkClick r:id="rId3"/>
              </a:rPr>
              <a:t>https://www.usaswimming.org/officials/officials-training-videos</a:t>
            </a:r>
          </a:p>
          <a:p>
            <a:pPr lvl="0">
              <a:spcBef>
                <a:spcPts val="0"/>
              </a:spcBef>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228600" y="209550"/>
            <a:ext cx="8520600" cy="572700"/>
          </a:xfrm>
          <a:prstGeom prst="rect">
            <a:avLst/>
          </a:prstGeom>
        </p:spPr>
        <p:txBody>
          <a:bodyPr lIns="91425" tIns="91425" rIns="91425" bIns="91425" anchor="t" anchorCtr="0">
            <a:noAutofit/>
          </a:bodyPr>
          <a:lstStyle/>
          <a:p>
            <a:pPr lvl="0">
              <a:spcBef>
                <a:spcPts val="0"/>
              </a:spcBef>
              <a:buNone/>
            </a:pPr>
            <a:r>
              <a:rPr lang="en"/>
              <a:t>Volunteer Positions</a:t>
            </a:r>
          </a:p>
        </p:txBody>
      </p:sp>
      <p:sp>
        <p:nvSpPr>
          <p:cNvPr id="127" name="Shape 127"/>
          <p:cNvSpPr txBox="1">
            <a:spLocks noGrp="1"/>
          </p:cNvSpPr>
          <p:nvPr>
            <p:ph type="body" idx="1"/>
          </p:nvPr>
        </p:nvSpPr>
        <p:spPr>
          <a:xfrm>
            <a:off x="398503" y="751602"/>
            <a:ext cx="8215800" cy="3719100"/>
          </a:xfrm>
          <a:prstGeom prst="rect">
            <a:avLst/>
          </a:prstGeom>
        </p:spPr>
        <p:txBody>
          <a:bodyPr lIns="91425" tIns="91425" rIns="91425" bIns="91425" anchor="t" anchorCtr="0">
            <a:noAutofit/>
          </a:bodyPr>
          <a:lstStyle/>
          <a:p>
            <a:pPr lvl="0">
              <a:spcBef>
                <a:spcPts val="0"/>
              </a:spcBef>
              <a:buNone/>
            </a:pPr>
            <a:r>
              <a:rPr lang="en" dirty="0"/>
              <a:t>Swim league meets are run by parents.  Volunteer positions are separated into two categories:  </a:t>
            </a:r>
          </a:p>
          <a:p>
            <a:pPr lvl="0">
              <a:spcBef>
                <a:spcPts val="0"/>
              </a:spcBef>
              <a:buNone/>
            </a:pPr>
            <a:r>
              <a:rPr lang="en" dirty="0"/>
              <a:t>Positions required training</a:t>
            </a:r>
          </a:p>
          <a:p>
            <a:pPr marL="914400" lvl="1" indent="-228600" rtl="0">
              <a:spcBef>
                <a:spcPts val="0"/>
              </a:spcBef>
              <a:buAutoNum type="alphaLcPeriod"/>
            </a:pPr>
            <a:r>
              <a:rPr lang="en" dirty="0"/>
              <a:t>Referee</a:t>
            </a:r>
          </a:p>
          <a:p>
            <a:pPr marL="914400" lvl="1" indent="-228600" rtl="0">
              <a:spcBef>
                <a:spcPts val="0"/>
              </a:spcBef>
              <a:buAutoNum type="alphaLcPeriod"/>
            </a:pPr>
            <a:r>
              <a:rPr lang="en" dirty="0"/>
              <a:t>Strokes and Turns</a:t>
            </a:r>
          </a:p>
          <a:p>
            <a:pPr marL="914400" lvl="1" indent="-228600" rtl="0">
              <a:spcBef>
                <a:spcPts val="0"/>
              </a:spcBef>
              <a:buAutoNum type="alphaLcPeriod"/>
            </a:pPr>
            <a:r>
              <a:rPr lang="en" dirty="0"/>
              <a:t>Clerk (Training required summer only)</a:t>
            </a:r>
          </a:p>
          <a:p>
            <a:pPr marL="914400" lvl="1" indent="-228600" rtl="0">
              <a:spcBef>
                <a:spcPts val="0"/>
              </a:spcBef>
              <a:buAutoNum type="alphaLcPeriod"/>
            </a:pPr>
            <a:r>
              <a:rPr lang="en" dirty="0"/>
              <a:t>Starter</a:t>
            </a:r>
          </a:p>
          <a:p>
            <a:pPr marL="914400" lvl="1" indent="-228600" rtl="0">
              <a:spcBef>
                <a:spcPts val="0"/>
              </a:spcBef>
              <a:buAutoNum type="alphaLcPeriod"/>
            </a:pPr>
            <a:r>
              <a:rPr lang="en" dirty="0"/>
              <a:t>Head Table Worker (Summer </a:t>
            </a:r>
            <a:r>
              <a:rPr lang="en" dirty="0" err="1"/>
              <a:t>onlhy</a:t>
            </a:r>
            <a:r>
              <a:rPr lang="en" dirty="0"/>
              <a:t>)</a:t>
            </a:r>
          </a:p>
        </p:txBody>
      </p:sp>
      <p:sp>
        <p:nvSpPr>
          <p:cNvPr id="2" name="TextBox 1"/>
          <p:cNvSpPr txBox="1"/>
          <p:nvPr/>
        </p:nvSpPr>
        <p:spPr>
          <a:xfrm>
            <a:off x="4352731" y="1581150"/>
            <a:ext cx="4267200" cy="2508379"/>
          </a:xfrm>
          <a:prstGeom prst="rect">
            <a:avLst/>
          </a:prstGeom>
          <a:noFill/>
        </p:spPr>
        <p:txBody>
          <a:bodyPr wrap="square" rtlCol="0">
            <a:spAutoFit/>
          </a:bodyPr>
          <a:lstStyle/>
          <a:p>
            <a:pPr marL="228600" lvl="0">
              <a:spcBef>
                <a:spcPts val="600"/>
              </a:spcBef>
              <a:spcAft>
                <a:spcPts val="600"/>
              </a:spcAft>
            </a:pPr>
            <a:r>
              <a:rPr lang="en" sz="1800" dirty="0"/>
              <a:t>Positions not requiring training</a:t>
            </a:r>
          </a:p>
          <a:p>
            <a:pPr marL="914400" lvl="1" indent="-228600">
              <a:spcBef>
                <a:spcPts val="600"/>
              </a:spcBef>
              <a:spcAft>
                <a:spcPts val="600"/>
              </a:spcAft>
              <a:buAutoNum type="alphaLcPeriod"/>
            </a:pPr>
            <a:r>
              <a:rPr lang="en" dirty="0"/>
              <a:t>Head Timer</a:t>
            </a:r>
          </a:p>
          <a:p>
            <a:pPr marL="914400" lvl="1" indent="-228600">
              <a:spcBef>
                <a:spcPts val="600"/>
              </a:spcBef>
              <a:spcAft>
                <a:spcPts val="600"/>
              </a:spcAft>
              <a:buAutoNum type="alphaLcPeriod"/>
            </a:pPr>
            <a:r>
              <a:rPr lang="en" dirty="0"/>
              <a:t>Timer</a:t>
            </a:r>
          </a:p>
          <a:p>
            <a:pPr marL="914400" lvl="1" indent="-228600">
              <a:spcBef>
                <a:spcPts val="600"/>
              </a:spcBef>
              <a:spcAft>
                <a:spcPts val="600"/>
              </a:spcAft>
              <a:buAutoNum type="alphaLcPeriod"/>
            </a:pPr>
            <a:r>
              <a:rPr lang="en" dirty="0"/>
              <a:t>Computer Table Worker</a:t>
            </a:r>
          </a:p>
          <a:p>
            <a:pPr marL="914400" lvl="1" indent="-228600">
              <a:spcBef>
                <a:spcPts val="600"/>
              </a:spcBef>
              <a:spcAft>
                <a:spcPts val="600"/>
              </a:spcAft>
              <a:buAutoNum type="alphaLcPeriod"/>
            </a:pPr>
            <a:r>
              <a:rPr lang="en" dirty="0"/>
              <a:t>Award Ribbons</a:t>
            </a:r>
          </a:p>
          <a:p>
            <a:pPr marL="914400" lvl="1" indent="-228600">
              <a:spcBef>
                <a:spcPts val="600"/>
              </a:spcBef>
              <a:spcAft>
                <a:spcPts val="600"/>
              </a:spcAft>
              <a:buAutoNum type="alphaLcPeriod"/>
            </a:pPr>
            <a:r>
              <a:rPr lang="en" dirty="0"/>
              <a:t>Mite Parent</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Pool rules and Etiquette</a:t>
            </a:r>
          </a:p>
          <a:p>
            <a:pPr lvl="0">
              <a:spcBef>
                <a:spcPts val="0"/>
              </a:spcBef>
              <a:buNone/>
            </a:pPr>
            <a:endParaRPr/>
          </a:p>
        </p:txBody>
      </p:sp>
      <p:sp>
        <p:nvSpPr>
          <p:cNvPr id="134" name="Shape 134"/>
          <p:cNvSpPr txBox="1">
            <a:spLocks noGrp="1"/>
          </p:cNvSpPr>
          <p:nvPr>
            <p:ph type="body" idx="1"/>
          </p:nvPr>
        </p:nvSpPr>
        <p:spPr>
          <a:xfrm>
            <a:off x="311700" y="1152475"/>
            <a:ext cx="8520600" cy="3781500"/>
          </a:xfrm>
          <a:prstGeom prst="rect">
            <a:avLst/>
          </a:prstGeom>
        </p:spPr>
        <p:txBody>
          <a:bodyPr lIns="91425" tIns="91425" rIns="91425" bIns="91425" anchor="t" anchorCtr="0">
            <a:noAutofit/>
          </a:bodyPr>
          <a:lstStyle/>
          <a:p>
            <a:pPr marL="457200" lvl="0" indent="-228600" rtl="0">
              <a:spcBef>
                <a:spcPts val="0"/>
              </a:spcBef>
            </a:pPr>
            <a:r>
              <a:rPr lang="en" dirty="0"/>
              <a:t>All YMCA pools rules apply during swim team practice</a:t>
            </a:r>
          </a:p>
          <a:p>
            <a:pPr marL="0" lvl="0" indent="0" rtl="0">
              <a:spcBef>
                <a:spcPts val="0"/>
              </a:spcBef>
              <a:buNone/>
            </a:pPr>
            <a:r>
              <a:rPr lang="en" sz="1400" dirty="0"/>
              <a:t>Swim practice rules and curtesies</a:t>
            </a:r>
          </a:p>
          <a:p>
            <a:pPr marL="0" lvl="0" indent="0" rtl="0">
              <a:spcBef>
                <a:spcPts val="0"/>
              </a:spcBef>
              <a:buNone/>
            </a:pPr>
            <a:endParaRPr sz="1400" dirty="0"/>
          </a:p>
          <a:p>
            <a:pPr marL="0" lvl="0" indent="0" rtl="0">
              <a:spcBef>
                <a:spcPts val="0"/>
              </a:spcBef>
              <a:buNone/>
            </a:pPr>
            <a:endParaRPr sz="1400" dirty="0"/>
          </a:p>
          <a:p>
            <a:pPr marL="0" lvl="0" indent="0" rtl="0">
              <a:spcBef>
                <a:spcPts val="0"/>
              </a:spcBef>
              <a:buNone/>
            </a:pPr>
            <a:endParaRPr sz="1400" dirty="0"/>
          </a:p>
          <a:p>
            <a:pPr marL="0" lvl="0" indent="0" rtl="0">
              <a:spcBef>
                <a:spcPts val="0"/>
              </a:spcBef>
              <a:buNone/>
            </a:pPr>
            <a:endParaRPr sz="1400" dirty="0"/>
          </a:p>
          <a:p>
            <a:pPr marL="0" lvl="0" indent="0" rtl="0">
              <a:spcBef>
                <a:spcPts val="0"/>
              </a:spcBef>
              <a:buNone/>
            </a:pPr>
            <a:endParaRPr sz="1400" dirty="0"/>
          </a:p>
          <a:p>
            <a:pPr marL="0" lvl="0" indent="0" rtl="0">
              <a:spcBef>
                <a:spcPts val="0"/>
              </a:spcBef>
              <a:buNone/>
            </a:pPr>
            <a:endParaRPr sz="1400" dirty="0"/>
          </a:p>
          <a:p>
            <a:pPr marL="0" lvl="0" indent="0">
              <a:spcBef>
                <a:spcPts val="0"/>
              </a:spcBef>
              <a:buNone/>
            </a:pPr>
            <a:endParaRPr sz="1400" dirty="0"/>
          </a:p>
        </p:txBody>
      </p:sp>
      <p:sp>
        <p:nvSpPr>
          <p:cNvPr id="135" name="Shape 135"/>
          <p:cNvSpPr txBox="1"/>
          <p:nvPr/>
        </p:nvSpPr>
        <p:spPr>
          <a:xfrm>
            <a:off x="475225" y="1977700"/>
            <a:ext cx="3228600" cy="2543700"/>
          </a:xfrm>
          <a:prstGeom prst="rect">
            <a:avLst/>
          </a:prstGeom>
          <a:noFill/>
          <a:ln>
            <a:noFill/>
          </a:ln>
        </p:spPr>
        <p:txBody>
          <a:bodyPr lIns="91425" tIns="91425" rIns="91425" bIns="91425" anchor="t" anchorCtr="0">
            <a:noAutofit/>
          </a:bodyPr>
          <a:lstStyle/>
          <a:p>
            <a:pPr lvl="0" algn="ctr" rtl="0">
              <a:spcBef>
                <a:spcPts val="0"/>
              </a:spcBef>
              <a:buNone/>
            </a:pPr>
            <a:r>
              <a:rPr lang="en"/>
              <a:t>Swimmers</a:t>
            </a:r>
          </a:p>
          <a:p>
            <a:pPr marL="457200" lvl="0" indent="-228600" rtl="0">
              <a:spcBef>
                <a:spcPts val="0"/>
              </a:spcBef>
              <a:buChar char="●"/>
            </a:pPr>
            <a:r>
              <a:rPr lang="en"/>
              <a:t>No diving unless instructed by coach</a:t>
            </a:r>
          </a:p>
          <a:p>
            <a:pPr marL="457200" lvl="0" indent="-228600" rtl="0">
              <a:spcBef>
                <a:spcPts val="0"/>
              </a:spcBef>
              <a:buChar char="●"/>
            </a:pPr>
            <a:r>
              <a:rPr lang="en"/>
              <a:t>Misbehavior on deck or in locker rooms will not be tolerated</a:t>
            </a:r>
          </a:p>
          <a:p>
            <a:pPr marL="457200" lvl="0" indent="-228600" rtl="0">
              <a:spcBef>
                <a:spcPts val="0"/>
              </a:spcBef>
              <a:buChar char="●"/>
            </a:pPr>
            <a:r>
              <a:rPr lang="en"/>
              <a:t>Respect coaches and teammates at all times</a:t>
            </a:r>
          </a:p>
          <a:p>
            <a:pPr marL="457200" lvl="0" indent="-228600" rtl="0">
              <a:spcBef>
                <a:spcPts val="0"/>
              </a:spcBef>
              <a:buChar char="●"/>
            </a:pPr>
            <a:r>
              <a:rPr lang="en"/>
              <a:t>Ask questions of coaches and teammates if you are unclear on instructions</a:t>
            </a:r>
          </a:p>
        </p:txBody>
      </p:sp>
      <p:sp>
        <p:nvSpPr>
          <p:cNvPr id="136" name="Shape 136"/>
          <p:cNvSpPr txBox="1"/>
          <p:nvPr/>
        </p:nvSpPr>
        <p:spPr>
          <a:xfrm>
            <a:off x="4249775" y="1798600"/>
            <a:ext cx="3172800" cy="2901900"/>
          </a:xfrm>
          <a:prstGeom prst="rect">
            <a:avLst/>
          </a:prstGeom>
          <a:noFill/>
          <a:ln>
            <a:noFill/>
          </a:ln>
        </p:spPr>
        <p:txBody>
          <a:bodyPr lIns="91425" tIns="91425" rIns="91425" bIns="91425" anchor="t" anchorCtr="0">
            <a:noAutofit/>
          </a:bodyPr>
          <a:lstStyle/>
          <a:p>
            <a:pPr lvl="0" algn="ctr" rtl="0">
              <a:spcBef>
                <a:spcPts val="0"/>
              </a:spcBef>
              <a:buNone/>
            </a:pPr>
            <a:r>
              <a:rPr lang="en"/>
              <a:t>Parents</a:t>
            </a:r>
          </a:p>
          <a:p>
            <a:pPr lvl="0" rtl="0">
              <a:spcBef>
                <a:spcPts val="0"/>
              </a:spcBef>
              <a:buNone/>
            </a:pPr>
            <a:endParaRPr sz="1100">
              <a:solidFill>
                <a:schemeClr val="dk1"/>
              </a:solidFill>
            </a:endParaRPr>
          </a:p>
          <a:p>
            <a:pPr marL="457200" lvl="0" indent="-228600" rtl="0">
              <a:spcBef>
                <a:spcPts val="0"/>
              </a:spcBef>
              <a:buChar char="●"/>
            </a:pPr>
            <a:r>
              <a:rPr lang="en"/>
              <a:t>Allow coaches to work with the swimmers uniterrupted during practice and swim meet</a:t>
            </a:r>
          </a:p>
          <a:p>
            <a:pPr marL="457200" lvl="0" indent="-228600" rtl="0">
              <a:spcBef>
                <a:spcPts val="0"/>
              </a:spcBef>
              <a:buChar char="●"/>
            </a:pPr>
            <a:r>
              <a:rPr lang="en"/>
              <a:t>Communicate with coaches outside of practice times in person/phone/email</a:t>
            </a:r>
          </a:p>
          <a:p>
            <a:pPr marL="457200" lvl="0" indent="-228600" rtl="0">
              <a:spcBef>
                <a:spcPts val="0"/>
              </a:spcBef>
              <a:buChar char="●"/>
            </a:pPr>
            <a:r>
              <a:rPr lang="en"/>
              <a:t>Support your child by being thier biggest cheer leader</a:t>
            </a:r>
          </a:p>
          <a:p>
            <a:pPr marL="457200" lvl="0" indent="-228600" rtl="0">
              <a:spcBef>
                <a:spcPts val="0"/>
              </a:spcBef>
              <a:buChar char="●"/>
            </a:pPr>
            <a:r>
              <a:rPr lang="en"/>
              <a:t>If you have concerns express them to the parent representative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get the most out of the season</a:t>
            </a:r>
          </a:p>
        </p:txBody>
      </p:sp>
      <p:sp>
        <p:nvSpPr>
          <p:cNvPr id="3" name="Text Placeholder 2"/>
          <p:cNvSpPr>
            <a:spLocks noGrp="1"/>
          </p:cNvSpPr>
          <p:nvPr>
            <p:ph type="body" idx="1"/>
          </p:nvPr>
        </p:nvSpPr>
        <p:spPr>
          <a:xfrm>
            <a:off x="304800" y="1047750"/>
            <a:ext cx="8520600" cy="3416400"/>
          </a:xfrm>
        </p:spPr>
        <p:txBody>
          <a:bodyPr/>
          <a:lstStyle/>
          <a:p>
            <a:pPr marL="285750" indent="-285750">
              <a:buFont typeface="Arial" panose="020B0604020202020204" pitchFamily="34" charset="0"/>
              <a:buChar char="•"/>
            </a:pPr>
            <a:r>
              <a:rPr lang="en-US" dirty="0"/>
              <a:t>Arrive on time to practice.  We understand things happen and know you will do your best!  Swimmers arriving late should speak with the lane coach before entering the pool.  </a:t>
            </a:r>
          </a:p>
          <a:p>
            <a:pPr marL="285750" indent="-285750">
              <a:buFont typeface="Arial" panose="020B0604020202020204" pitchFamily="34" charset="0"/>
              <a:buChar char="•"/>
            </a:pPr>
            <a:r>
              <a:rPr lang="en-US" b="1" dirty="0"/>
              <a:t>Check out the information posted on the Team Unify Website.  An educated swimmer is a focused swimmer</a:t>
            </a:r>
          </a:p>
          <a:p>
            <a:pPr marL="285750" indent="-285750">
              <a:buFont typeface="Arial" panose="020B0604020202020204" pitchFamily="34" charset="0"/>
              <a:buChar char="•"/>
            </a:pPr>
            <a:r>
              <a:rPr lang="en-US" dirty="0"/>
              <a:t>Add another practice to your week.  It can be any cardio or strength workout.  We have designed exercises to the specific needs of swimmers.  Don’t hesitate to ask for suggestions.</a:t>
            </a:r>
          </a:p>
          <a:p>
            <a:pPr marL="285750" indent="-285750">
              <a:buFont typeface="Arial" panose="020B0604020202020204" pitchFamily="34" charset="0"/>
              <a:buChar char="•"/>
            </a:pPr>
            <a:r>
              <a:rPr lang="en-US" dirty="0"/>
              <a:t>Set goals and keep track of your progress.</a:t>
            </a:r>
          </a:p>
          <a:p>
            <a:pPr marL="285750" indent="-285750">
              <a:buFont typeface="Arial" panose="020B0604020202020204" pitchFamily="34" charset="0"/>
              <a:buChar char="•"/>
            </a:pPr>
            <a:endParaRPr lang="en-US" dirty="0"/>
          </a:p>
          <a:p>
            <a:pPr lvl="3"/>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Parent-Swimmer-Coach rules and responsibilities</a:t>
            </a:r>
          </a:p>
          <a:p>
            <a:pPr lvl="0">
              <a:spcBef>
                <a:spcPts val="0"/>
              </a:spcBef>
              <a:buNone/>
            </a:pPr>
            <a:endParaRPr/>
          </a:p>
        </p:txBody>
      </p:sp>
      <p:sp>
        <p:nvSpPr>
          <p:cNvPr id="146" name="Shape 14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A great swim program relies on cooperation between parents, coaches, and swimmers.   </a:t>
            </a:r>
          </a:p>
          <a:p>
            <a:pPr lvl="0">
              <a:spcBef>
                <a:spcPts val="0"/>
              </a:spcBef>
              <a:buNone/>
            </a:pPr>
            <a:r>
              <a:rPr lang="en"/>
              <a:t>Swimmer/Parent/Coach responsibility and expectations can be found on our website:</a:t>
            </a:r>
          </a:p>
          <a:p>
            <a:pPr lvl="0">
              <a:spcBef>
                <a:spcPts val="0"/>
              </a:spcBef>
              <a:buNone/>
            </a:pPr>
            <a:r>
              <a:rPr lang="en" u="sng">
                <a:solidFill>
                  <a:schemeClr val="hlink"/>
                </a:solidFill>
                <a:hlinkClick r:id="rId3"/>
              </a:rPr>
              <a:t>https://www.teamunify.com/Newsletter.jsp?_tabid_=124382&amp;team=ymca-6767</a:t>
            </a:r>
          </a:p>
          <a:p>
            <a:pPr lvl="0">
              <a:spcBef>
                <a:spcPts val="0"/>
              </a:spcBef>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Goochland Manta Rays</a:t>
            </a:r>
          </a:p>
        </p:txBody>
      </p:sp>
      <p:sp>
        <p:nvSpPr>
          <p:cNvPr id="3" name="Text Placeholder 2"/>
          <p:cNvSpPr>
            <a:spLocks noGrp="1"/>
          </p:cNvSpPr>
          <p:nvPr>
            <p:ph type="body" idx="1"/>
          </p:nvPr>
        </p:nvSpPr>
        <p:spPr/>
        <p:txBody>
          <a:bodyPr/>
          <a:lstStyle/>
          <a:p>
            <a:r>
              <a:rPr lang="en-US" dirty="0"/>
              <a:t>Thank you for reviewing our parent handbook. </a:t>
            </a:r>
          </a:p>
          <a:p>
            <a:r>
              <a:rPr lang="en-US" dirty="0"/>
              <a:t>If you have any questions:</a:t>
            </a:r>
          </a:p>
          <a:p>
            <a:r>
              <a:rPr lang="en-US" dirty="0"/>
              <a:t>Jalen Hargrove (Aquatics Director) </a:t>
            </a:r>
            <a:r>
              <a:rPr lang="en-US" dirty="0">
                <a:hlinkClick r:id="rId2"/>
              </a:rPr>
              <a:t>hargrovej@ymcarichmond.org</a:t>
            </a:r>
            <a:endParaRPr lang="en-US" dirty="0"/>
          </a:p>
          <a:p>
            <a:r>
              <a:rPr lang="en-US" dirty="0"/>
              <a:t>Krista Evans (Board Member) </a:t>
            </a:r>
            <a:r>
              <a:rPr lang="en-US" dirty="0">
                <a:hlinkClick r:id="rId3"/>
              </a:rPr>
              <a:t>Evansk@ymcarichmond</a:t>
            </a:r>
            <a:r>
              <a:rPr lang="en-US">
                <a:hlinkClick r:id="rId3"/>
              </a:rPr>
              <a:t>.org</a:t>
            </a:r>
            <a:endParaRPr lang="en-US" dirty="0"/>
          </a:p>
          <a:p>
            <a:r>
              <a:rPr lang="en-US" dirty="0"/>
              <a:t>Have a great season!</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7060" b="15964"/>
          <a:stretch/>
        </p:blipFill>
        <p:spPr>
          <a:xfrm>
            <a:off x="6248400" y="3257550"/>
            <a:ext cx="2667000" cy="1786265"/>
          </a:xfrm>
          <a:prstGeom prst="rect">
            <a:avLst/>
          </a:prstGeom>
        </p:spPr>
      </p:pic>
    </p:spTree>
    <p:extLst>
      <p:ext uri="{BB962C8B-B14F-4D97-AF65-F5344CB8AC3E}">
        <p14:creationId xmlns:p14="http://schemas.microsoft.com/office/powerpoint/2010/main" val="730113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Swim Team Practice and Meet Schedule</a:t>
            </a:r>
          </a:p>
        </p:txBody>
      </p:sp>
      <p:sp>
        <p:nvSpPr>
          <p:cNvPr id="61" name="Shape 6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dirty="0"/>
              <a:t>To find the current practice and swim meet schedule you can go to the Manta Ray Team Unify website:</a:t>
            </a:r>
          </a:p>
          <a:p>
            <a:pPr lvl="0">
              <a:spcBef>
                <a:spcPts val="0"/>
              </a:spcBef>
              <a:buNone/>
            </a:pPr>
            <a:r>
              <a:rPr lang="en" u="sng" dirty="0">
                <a:solidFill>
                  <a:schemeClr val="hlink"/>
                </a:solidFill>
                <a:hlinkClick r:id="rId3"/>
              </a:rPr>
              <a:t>https://www.teamunify.com/Home.jsp?team=ymca-6767</a:t>
            </a:r>
          </a:p>
          <a:p>
            <a:pPr lvl="0">
              <a:spcBef>
                <a:spcPts val="0"/>
              </a:spcBef>
              <a:buNone/>
            </a:pPr>
            <a:r>
              <a:rPr lang="en" dirty="0"/>
              <a:t>Current practice schedules are under the “About the Team” tab.</a:t>
            </a:r>
          </a:p>
          <a:p>
            <a:pPr lvl="0">
              <a:spcBef>
                <a:spcPts val="0"/>
              </a:spcBef>
              <a:buNone/>
            </a:pPr>
            <a:endParaRPr dirty="0"/>
          </a:p>
          <a:p>
            <a:pPr lvl="0">
              <a:spcBef>
                <a:spcPts val="0"/>
              </a:spcBef>
              <a:buNone/>
            </a:pPr>
            <a:endParaRPr dirty="0"/>
          </a:p>
        </p:txBody>
      </p:sp>
      <p:pic>
        <p:nvPicPr>
          <p:cNvPr id="62" name="Shape 62"/>
          <p:cNvPicPr preferRelativeResize="0"/>
          <p:nvPr/>
        </p:nvPicPr>
        <p:blipFill>
          <a:blip r:embed="rId4">
            <a:alphaModFix/>
          </a:blip>
          <a:stretch>
            <a:fillRect/>
          </a:stretch>
        </p:blipFill>
        <p:spPr>
          <a:xfrm>
            <a:off x="2971800" y="2952750"/>
            <a:ext cx="3895725" cy="1924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152400" y="590550"/>
            <a:ext cx="8520600" cy="572700"/>
          </a:xfrm>
          <a:prstGeom prst="rect">
            <a:avLst/>
          </a:prstGeom>
        </p:spPr>
        <p:txBody>
          <a:bodyPr lIns="91425" tIns="91425" rIns="91425" bIns="91425" anchor="t" anchorCtr="0">
            <a:noAutofit/>
          </a:bodyPr>
          <a:lstStyle/>
          <a:p>
            <a:pPr lvl="0">
              <a:spcBef>
                <a:spcPts val="0"/>
              </a:spcBef>
              <a:buNone/>
            </a:pPr>
            <a:r>
              <a:rPr lang="en"/>
              <a:t>Update your account on Team Unify</a:t>
            </a:r>
          </a:p>
        </p:txBody>
      </p:sp>
      <p:sp>
        <p:nvSpPr>
          <p:cNvPr id="68" name="Shape 68"/>
          <p:cNvSpPr txBox="1">
            <a:spLocks noGrp="1"/>
          </p:cNvSpPr>
          <p:nvPr>
            <p:ph type="body" idx="1"/>
          </p:nvPr>
        </p:nvSpPr>
        <p:spPr>
          <a:xfrm>
            <a:off x="311700" y="1152475"/>
            <a:ext cx="8520600" cy="3774600"/>
          </a:xfrm>
          <a:prstGeom prst="rect">
            <a:avLst/>
          </a:prstGeom>
        </p:spPr>
        <p:txBody>
          <a:bodyPr lIns="91425" tIns="91425" rIns="91425" bIns="91425" anchor="t" anchorCtr="0">
            <a:noAutofit/>
          </a:bodyPr>
          <a:lstStyle/>
          <a:p>
            <a:pPr lvl="0">
              <a:spcBef>
                <a:spcPts val="0"/>
              </a:spcBef>
              <a:buNone/>
            </a:pPr>
            <a:r>
              <a:rPr lang="en" dirty="0"/>
              <a:t>Parents and swimmers have a Team Unify Account.</a:t>
            </a:r>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lang="en-US" dirty="0"/>
          </a:p>
          <a:p>
            <a:pPr lvl="0">
              <a:spcBef>
                <a:spcPts val="0"/>
              </a:spcBef>
              <a:buNone/>
            </a:pPr>
            <a:r>
              <a:rPr lang="en-US" sz="1400" dirty="0"/>
              <a:t>Home Page</a:t>
            </a:r>
            <a:endParaRPr sz="1400" dirty="0"/>
          </a:p>
          <a:p>
            <a:pPr lvl="0">
              <a:spcBef>
                <a:spcPts val="0"/>
              </a:spcBef>
              <a:buNone/>
            </a:pPr>
            <a:r>
              <a:rPr lang="en" dirty="0"/>
              <a:t>Please update your contact information on your Account page and include any emergency or allergy information on your Member page.</a:t>
            </a:r>
          </a:p>
          <a:p>
            <a:pPr lvl="0">
              <a:spcBef>
                <a:spcPts val="0"/>
              </a:spcBef>
              <a:buNone/>
            </a:pPr>
            <a:endParaRPr dirty="0"/>
          </a:p>
          <a:p>
            <a:pPr lvl="0">
              <a:spcBef>
                <a:spcPts val="0"/>
              </a:spcBef>
              <a:buNone/>
            </a:pPr>
            <a:endParaRPr dirty="0"/>
          </a:p>
        </p:txBody>
      </p:sp>
      <p:sp>
        <p:nvSpPr>
          <p:cNvPr id="72" name="Shape 72"/>
          <p:cNvSpPr txBox="1"/>
          <p:nvPr/>
        </p:nvSpPr>
        <p:spPr>
          <a:xfrm>
            <a:off x="3503257" y="3681742"/>
            <a:ext cx="2286000" cy="352500"/>
          </a:xfrm>
          <a:prstGeom prst="rect">
            <a:avLst/>
          </a:prstGeom>
          <a:noFill/>
          <a:ln>
            <a:noFill/>
          </a:ln>
        </p:spPr>
        <p:txBody>
          <a:bodyPr lIns="91425" tIns="91425" rIns="91425" bIns="91425" anchor="t" anchorCtr="0">
            <a:noAutofit/>
          </a:bodyPr>
          <a:lstStyle/>
          <a:p>
            <a:pPr lvl="0">
              <a:spcBef>
                <a:spcPts val="0"/>
              </a:spcBef>
              <a:buNone/>
            </a:pPr>
            <a:r>
              <a:rPr lang="en" dirty="0"/>
              <a:t>Account Page</a:t>
            </a:r>
          </a:p>
        </p:txBody>
      </p:sp>
      <p:sp>
        <p:nvSpPr>
          <p:cNvPr id="73" name="Shape 73"/>
          <p:cNvSpPr txBox="1"/>
          <p:nvPr/>
        </p:nvSpPr>
        <p:spPr>
          <a:xfrm>
            <a:off x="6513141" y="3641619"/>
            <a:ext cx="1819200" cy="304800"/>
          </a:xfrm>
          <a:prstGeom prst="rect">
            <a:avLst/>
          </a:prstGeom>
          <a:noFill/>
          <a:ln>
            <a:noFill/>
          </a:ln>
        </p:spPr>
        <p:txBody>
          <a:bodyPr lIns="91425" tIns="91425" rIns="91425" bIns="91425" anchor="t" anchorCtr="0">
            <a:noAutofit/>
          </a:bodyPr>
          <a:lstStyle/>
          <a:p>
            <a:pPr lvl="0">
              <a:spcBef>
                <a:spcPts val="0"/>
              </a:spcBef>
              <a:buNone/>
            </a:pPr>
            <a:r>
              <a:rPr lang="en" dirty="0"/>
              <a:t>Member Page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16024"/>
            <a:ext cx="2401330" cy="1760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869" y="1916024"/>
            <a:ext cx="2915388" cy="1725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7806" y="1752839"/>
            <a:ext cx="2489870" cy="1857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Signing up for a swim meet</a:t>
            </a:r>
          </a:p>
        </p:txBody>
      </p:sp>
      <p:sp>
        <p:nvSpPr>
          <p:cNvPr id="79" name="Shape 7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dirty="0"/>
              <a:t>Go to Events Page and click on Attend/Decline</a:t>
            </a:r>
          </a:p>
          <a:p>
            <a:pPr lvl="0">
              <a:spcBef>
                <a:spcPts val="0"/>
              </a:spcBef>
              <a:buNone/>
            </a:pPr>
            <a:endParaRP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570783"/>
            <a:ext cx="4010025" cy="3155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809750"/>
            <a:ext cx="3447662"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Declaring Yes/No and picking events</a:t>
            </a:r>
          </a:p>
        </p:txBody>
      </p:sp>
      <p:sp>
        <p:nvSpPr>
          <p:cNvPr id="88" name="Shape 8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lnSpc>
                <a:spcPct val="100000"/>
              </a:lnSpc>
              <a:spcBef>
                <a:spcPts val="0"/>
              </a:spcBef>
              <a:spcAft>
                <a:spcPts val="0"/>
              </a:spcAft>
              <a:buClr>
                <a:schemeClr val="dk1"/>
              </a:buClr>
              <a:buSzPct val="78571"/>
              <a:buFont typeface="Arial"/>
              <a:buNone/>
            </a:pPr>
            <a:r>
              <a:rPr lang="en" sz="1400" dirty="0">
                <a:solidFill>
                  <a:schemeClr val="dk1"/>
                </a:solidFill>
              </a:rPr>
              <a:t>You may suggest events for coaches, but you do not have to pick events.</a:t>
            </a:r>
          </a:p>
          <a:p>
            <a:pPr lvl="0" rtl="0">
              <a:lnSpc>
                <a:spcPct val="100000"/>
              </a:lnSpc>
              <a:spcBef>
                <a:spcPts val="0"/>
              </a:spcBef>
              <a:spcAft>
                <a:spcPts val="0"/>
              </a:spcAft>
              <a:buClr>
                <a:schemeClr val="dk1"/>
              </a:buClr>
              <a:buSzPct val="78571"/>
              <a:buFont typeface="Arial"/>
              <a:buNone/>
            </a:pPr>
            <a:endParaRPr sz="1400" dirty="0">
              <a:solidFill>
                <a:schemeClr val="dk1"/>
              </a:solidFill>
            </a:endParaRPr>
          </a:p>
          <a:p>
            <a:pPr lvl="0" rtl="0">
              <a:lnSpc>
                <a:spcPct val="100000"/>
              </a:lnSpc>
              <a:spcBef>
                <a:spcPts val="0"/>
              </a:spcBef>
              <a:spcAft>
                <a:spcPts val="0"/>
              </a:spcAft>
              <a:buClr>
                <a:schemeClr val="dk1"/>
              </a:buClr>
              <a:buSzPct val="78571"/>
              <a:buFont typeface="Arial"/>
              <a:buNone/>
            </a:pPr>
            <a:r>
              <a:rPr lang="en" sz="1400" dirty="0">
                <a:solidFill>
                  <a:schemeClr val="dk1"/>
                </a:solidFill>
              </a:rPr>
              <a:t>Coaches will make final decision on events and you are able to see all changes.</a:t>
            </a:r>
          </a:p>
          <a:p>
            <a:pPr lvl="0" rtl="0">
              <a:lnSpc>
                <a:spcPct val="100000"/>
              </a:lnSpc>
              <a:spcBef>
                <a:spcPts val="0"/>
              </a:spcBef>
              <a:spcAft>
                <a:spcPts val="0"/>
              </a:spcAft>
              <a:buClr>
                <a:schemeClr val="dk1"/>
              </a:buClr>
              <a:buSzPct val="78571"/>
              <a:buFont typeface="Arial"/>
              <a:buNone/>
            </a:pPr>
            <a:endParaRPr sz="1400" dirty="0">
              <a:solidFill>
                <a:schemeClr val="dk1"/>
              </a:solidFill>
            </a:endParaRPr>
          </a:p>
          <a:p>
            <a:pPr lvl="0" rtl="0">
              <a:lnSpc>
                <a:spcPct val="100000"/>
              </a:lnSpc>
              <a:spcBef>
                <a:spcPts val="0"/>
              </a:spcBef>
              <a:spcAft>
                <a:spcPts val="0"/>
              </a:spcAft>
              <a:buClr>
                <a:schemeClr val="dk1"/>
              </a:buClr>
              <a:buSzPct val="78571"/>
              <a:buFont typeface="Arial"/>
              <a:buNone/>
            </a:pPr>
            <a:r>
              <a:rPr lang="en" sz="1400" dirty="0">
                <a:solidFill>
                  <a:schemeClr val="dk1"/>
                </a:solidFill>
              </a:rPr>
              <a:t>Relays are decided by coaches and will show up on the Team Unify Page.  Relays are not guarenteed</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621" t="37785" r="21338" b="28904"/>
          <a:stretch/>
        </p:blipFill>
        <p:spPr bwMode="auto">
          <a:xfrm>
            <a:off x="304800" y="2571750"/>
            <a:ext cx="3339782"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44471" y="4093806"/>
            <a:ext cx="1524000" cy="307777"/>
          </a:xfrm>
          <a:prstGeom prst="rect">
            <a:avLst/>
          </a:prstGeom>
          <a:noFill/>
        </p:spPr>
        <p:txBody>
          <a:bodyPr wrap="square" rtlCol="0">
            <a:spAutoFit/>
          </a:bodyPr>
          <a:lstStyle/>
          <a:p>
            <a:r>
              <a:rPr lang="en-US" dirty="0"/>
              <a:t>Choose Yes/No</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9404" y="2400055"/>
            <a:ext cx="3200400" cy="1867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219700" y="4281684"/>
            <a:ext cx="2209800" cy="307777"/>
          </a:xfrm>
          <a:prstGeom prst="rect">
            <a:avLst/>
          </a:prstGeom>
          <a:noFill/>
        </p:spPr>
        <p:txBody>
          <a:bodyPr wrap="square" rtlCol="0">
            <a:spAutoFit/>
          </a:bodyPr>
          <a:lstStyle/>
          <a:p>
            <a:r>
              <a:rPr lang="en-US" dirty="0"/>
              <a:t>Don’t forget to SAVE!!!!</a:t>
            </a:r>
          </a:p>
        </p:txBody>
      </p:sp>
      <p:sp>
        <p:nvSpPr>
          <p:cNvPr id="3" name="TextBox 2"/>
          <p:cNvSpPr txBox="1"/>
          <p:nvPr/>
        </p:nvSpPr>
        <p:spPr>
          <a:xfrm>
            <a:off x="1104900" y="4689410"/>
            <a:ext cx="6324600" cy="246221"/>
          </a:xfrm>
          <a:prstGeom prst="rect">
            <a:avLst/>
          </a:prstGeom>
          <a:noFill/>
        </p:spPr>
        <p:txBody>
          <a:bodyPr wrap="square" rtlCol="0">
            <a:spAutoFit/>
          </a:bodyPr>
          <a:lstStyle/>
          <a:p>
            <a:r>
              <a:rPr lang="en-US" sz="1000" dirty="0"/>
              <a:t>Even after the deadline, you may return to this page to see if the coaches have left notes or made changes.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912" y="2091999"/>
            <a:ext cx="4839967" cy="2690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Checking events for the upcoming meet</a:t>
            </a:r>
          </a:p>
        </p:txBody>
      </p:sp>
      <p:sp>
        <p:nvSpPr>
          <p:cNvPr id="3" name="TextBox 2"/>
          <p:cNvSpPr txBox="1"/>
          <p:nvPr/>
        </p:nvSpPr>
        <p:spPr>
          <a:xfrm>
            <a:off x="609600" y="1200150"/>
            <a:ext cx="8001000" cy="738664"/>
          </a:xfrm>
          <a:prstGeom prst="rect">
            <a:avLst/>
          </a:prstGeom>
          <a:noFill/>
        </p:spPr>
        <p:txBody>
          <a:bodyPr wrap="square" rtlCol="0">
            <a:spAutoFit/>
          </a:bodyPr>
          <a:lstStyle/>
          <a:p>
            <a:r>
              <a:rPr lang="en-US" dirty="0"/>
              <a:t>Once a meet deadline has passed, you can continue to review your child’s events by logging back into the commitment page.  You will not be able to make any changes.  If you see an error, contact coach Helen.  Most errors are fixable until the day of the meet.</a:t>
            </a:r>
          </a:p>
        </p:txBody>
      </p:sp>
      <p:sp>
        <p:nvSpPr>
          <p:cNvPr id="4" name="TextBox 3"/>
          <p:cNvSpPr txBox="1"/>
          <p:nvPr/>
        </p:nvSpPr>
        <p:spPr>
          <a:xfrm>
            <a:off x="5181600" y="3943350"/>
            <a:ext cx="3048000" cy="738664"/>
          </a:xfrm>
          <a:prstGeom prst="rect">
            <a:avLst/>
          </a:prstGeom>
          <a:noFill/>
        </p:spPr>
        <p:txBody>
          <a:bodyPr wrap="square" rtlCol="0">
            <a:spAutoFit/>
          </a:bodyPr>
          <a:lstStyle/>
          <a:p>
            <a:r>
              <a:rPr lang="en-US" dirty="0"/>
              <a:t>Relays will appear here.  Remember that relays may change the day of the meet.</a:t>
            </a:r>
          </a:p>
        </p:txBody>
      </p:sp>
      <p:cxnSp>
        <p:nvCxnSpPr>
          <p:cNvPr id="6" name="Straight Arrow Connector 5"/>
          <p:cNvCxnSpPr/>
          <p:nvPr/>
        </p:nvCxnSpPr>
        <p:spPr>
          <a:xfrm flipV="1">
            <a:off x="4021203" y="4398597"/>
            <a:ext cx="1219200" cy="2169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581400" y="2724150"/>
            <a:ext cx="2209800" cy="15885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019800" y="2343150"/>
            <a:ext cx="2590800" cy="738664"/>
          </a:xfrm>
          <a:prstGeom prst="rect">
            <a:avLst/>
          </a:prstGeom>
          <a:noFill/>
        </p:spPr>
        <p:txBody>
          <a:bodyPr wrap="square" rtlCol="0">
            <a:spAutoFit/>
          </a:bodyPr>
          <a:lstStyle/>
          <a:p>
            <a:r>
              <a:rPr lang="en-US" dirty="0"/>
              <a:t>When a coach has finalized events, </a:t>
            </a:r>
            <a:r>
              <a:rPr lang="en-US" dirty="0">
                <a:solidFill>
                  <a:srgbClr val="FF0000"/>
                </a:solidFill>
              </a:rPr>
              <a:t>“Approved” </a:t>
            </a:r>
            <a:r>
              <a:rPr lang="en-US" dirty="0"/>
              <a:t>will appear on the event page.</a:t>
            </a:r>
          </a:p>
        </p:txBody>
      </p:sp>
    </p:spTree>
    <p:extLst>
      <p:ext uri="{BB962C8B-B14F-4D97-AF65-F5344CB8AC3E}">
        <p14:creationId xmlns:p14="http://schemas.microsoft.com/office/powerpoint/2010/main" val="519785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dirty="0"/>
              <a:t>Other events</a:t>
            </a:r>
          </a:p>
        </p:txBody>
      </p:sp>
      <p:sp>
        <p:nvSpPr>
          <p:cNvPr id="95" name="Shape 95"/>
          <p:cNvSpPr txBox="1">
            <a:spLocks noGrp="1"/>
          </p:cNvSpPr>
          <p:nvPr>
            <p:ph type="body" idx="1"/>
          </p:nvPr>
        </p:nvSpPr>
        <p:spPr>
          <a:xfrm>
            <a:off x="228600" y="1733550"/>
            <a:ext cx="3999900" cy="1876475"/>
          </a:xfrm>
          <a:prstGeom prst="rect">
            <a:avLst/>
          </a:prstGeom>
        </p:spPr>
        <p:txBody>
          <a:bodyPr lIns="91425" tIns="91425" rIns="91425" bIns="91425" anchor="t" anchorCtr="0">
            <a:noAutofit/>
          </a:bodyPr>
          <a:lstStyle/>
          <a:p>
            <a:pPr lvl="0" rtl="0">
              <a:spcBef>
                <a:spcPts val="0"/>
              </a:spcBef>
              <a:buNone/>
            </a:pPr>
            <a:r>
              <a:rPr lang="en" sz="1800" dirty="0"/>
              <a:t>Signing up</a:t>
            </a:r>
          </a:p>
          <a:p>
            <a:pPr lvl="0" rtl="0">
              <a:spcBef>
                <a:spcPts val="0"/>
              </a:spcBef>
              <a:buNone/>
            </a:pPr>
            <a:r>
              <a:rPr lang="en-US" dirty="0"/>
              <a:t>Sometimes Yes or No are your only options when declaring for an event.</a:t>
            </a:r>
          </a:p>
          <a:p>
            <a:pPr lvl="0" rtl="0">
              <a:spcBef>
                <a:spcPts val="0"/>
              </a:spcBef>
              <a:buNone/>
            </a:pPr>
            <a:r>
              <a:rPr lang="en-US" dirty="0"/>
              <a:t>If we need parent help, a Job Signup tab will appear with the event.</a:t>
            </a:r>
            <a:endParaRPr dirty="0"/>
          </a:p>
          <a:p>
            <a:pPr lvl="0" rtl="0">
              <a:spcBef>
                <a:spcPts val="0"/>
              </a:spcBef>
              <a:buNone/>
            </a:pPr>
            <a:endParaRP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657661"/>
            <a:ext cx="4267200" cy="2009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553200" y="3667124"/>
            <a:ext cx="2209800" cy="307777"/>
          </a:xfrm>
          <a:prstGeom prst="rect">
            <a:avLst/>
          </a:prstGeom>
          <a:noFill/>
        </p:spPr>
        <p:txBody>
          <a:bodyPr wrap="square" rtlCol="0">
            <a:spAutoFit/>
          </a:bodyPr>
          <a:lstStyle/>
          <a:p>
            <a:r>
              <a:rPr lang="en-US" dirty="0"/>
              <a:t>Don’t forget to SAVE!!!!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Job Sign Up</a:t>
            </a:r>
          </a:p>
        </p:txBody>
      </p:sp>
      <p:sp>
        <p:nvSpPr>
          <p:cNvPr id="6" name="Text Placeholder 5"/>
          <p:cNvSpPr>
            <a:spLocks noGrp="1"/>
          </p:cNvSpPr>
          <p:nvPr>
            <p:ph type="body" idx="1"/>
          </p:nvPr>
        </p:nvSpPr>
        <p:spPr/>
        <p:txBody>
          <a:bodyPr/>
          <a:lstStyle/>
          <a:p>
            <a:endParaRPr lang="en-US" dirty="0"/>
          </a:p>
          <a:p>
            <a:endParaRPr lang="en-US" dirty="0"/>
          </a:p>
          <a:p>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00150"/>
            <a:ext cx="2516358"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371600" y="2686050"/>
            <a:ext cx="184731" cy="307777"/>
          </a:xfrm>
          <a:prstGeom prst="rect">
            <a:avLst/>
          </a:prstGeom>
          <a:noFill/>
        </p:spPr>
        <p:txBody>
          <a:bodyPr wrap="none" rtlCol="0">
            <a:spAutoFit/>
          </a:bodyPr>
          <a:lstStyle/>
          <a:p>
            <a:endParaRPr lang="en-US" dirty="0"/>
          </a:p>
        </p:txBody>
      </p:sp>
      <p:sp>
        <p:nvSpPr>
          <p:cNvPr id="9" name="TextBox 8"/>
          <p:cNvSpPr txBox="1"/>
          <p:nvPr/>
        </p:nvSpPr>
        <p:spPr>
          <a:xfrm>
            <a:off x="609600" y="2147440"/>
            <a:ext cx="2211558" cy="2246769"/>
          </a:xfrm>
          <a:prstGeom prst="rect">
            <a:avLst/>
          </a:prstGeom>
          <a:noFill/>
        </p:spPr>
        <p:txBody>
          <a:bodyPr wrap="square" rtlCol="0">
            <a:spAutoFit/>
          </a:bodyPr>
          <a:lstStyle/>
          <a:p>
            <a:r>
              <a:rPr lang="en-US" dirty="0"/>
              <a:t>Clicking on </a:t>
            </a:r>
            <a:r>
              <a:rPr lang="en-US" dirty="0" err="1"/>
              <a:t>JobSignup</a:t>
            </a:r>
            <a:r>
              <a:rPr lang="en-US" dirty="0"/>
              <a:t> will take you to a page that lists all the possible volunteer positions needed.  Most do not require training.  </a:t>
            </a:r>
          </a:p>
          <a:p>
            <a:endParaRPr lang="en-US" dirty="0"/>
          </a:p>
          <a:p>
            <a:r>
              <a:rPr lang="en-US" dirty="0"/>
              <a:t>Choose a volunteer position. We appreciate your help!</a:t>
            </a: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3895" y="1276350"/>
            <a:ext cx="560104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0014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Practice expectation for swimmers</a:t>
            </a:r>
          </a:p>
        </p:txBody>
      </p:sp>
      <p:sp>
        <p:nvSpPr>
          <p:cNvPr id="102" name="Shape 102"/>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lvl="0" rtl="0">
              <a:spcBef>
                <a:spcPts val="0"/>
              </a:spcBef>
              <a:buNone/>
            </a:pPr>
            <a:endParaRPr sz="1100" b="1">
              <a:solidFill>
                <a:schemeClr val="dk1"/>
              </a:solidFill>
            </a:endParaRPr>
          </a:p>
          <a:p>
            <a:pPr lvl="0" rtl="0">
              <a:spcBef>
                <a:spcPts val="0"/>
              </a:spcBef>
              <a:buClr>
                <a:schemeClr val="dk1"/>
              </a:buClr>
              <a:buSzPct val="100000"/>
              <a:buFont typeface="Arial"/>
              <a:buNone/>
            </a:pPr>
            <a:r>
              <a:rPr lang="en" sz="1100" b="1">
                <a:solidFill>
                  <a:schemeClr val="dk1"/>
                </a:solidFill>
              </a:rPr>
              <a:t>Swimmer Responsibilities</a:t>
            </a:r>
          </a:p>
          <a:p>
            <a:pPr marL="457200" lvl="0" indent="-298450" rtl="0">
              <a:lnSpc>
                <a:spcPct val="155000"/>
              </a:lnSpc>
              <a:spcBef>
                <a:spcPts val="0"/>
              </a:spcBef>
              <a:spcAft>
                <a:spcPts val="0"/>
              </a:spcAft>
              <a:buClr>
                <a:schemeClr val="dk1"/>
              </a:buClr>
              <a:buSzPct val="100000"/>
            </a:pPr>
            <a:r>
              <a:rPr lang="en" sz="1100">
                <a:solidFill>
                  <a:schemeClr val="dk1"/>
                </a:solidFill>
                <a:highlight>
                  <a:srgbClr val="FFFFFF"/>
                </a:highlight>
              </a:rPr>
              <a:t>Attend as many practices as possible</a:t>
            </a:r>
          </a:p>
          <a:p>
            <a:pPr marL="457200" lvl="0" indent="-298450" rtl="0">
              <a:lnSpc>
                <a:spcPct val="155000"/>
              </a:lnSpc>
              <a:spcBef>
                <a:spcPts val="0"/>
              </a:spcBef>
              <a:spcAft>
                <a:spcPts val="0"/>
              </a:spcAft>
              <a:buClr>
                <a:schemeClr val="dk1"/>
              </a:buClr>
              <a:buSzPct val="100000"/>
            </a:pPr>
            <a:r>
              <a:rPr lang="en" sz="1100">
                <a:solidFill>
                  <a:schemeClr val="dk1"/>
                </a:solidFill>
                <a:highlight>
                  <a:srgbClr val="FFFFFF"/>
                </a:highlight>
              </a:rPr>
              <a:t>Be swim ready 5 minutes before practice starts</a:t>
            </a:r>
          </a:p>
          <a:p>
            <a:pPr marL="457200" lvl="0" indent="-298450" rtl="0">
              <a:lnSpc>
                <a:spcPct val="155000"/>
              </a:lnSpc>
              <a:spcBef>
                <a:spcPts val="0"/>
              </a:spcBef>
              <a:spcAft>
                <a:spcPts val="0"/>
              </a:spcAft>
              <a:buClr>
                <a:schemeClr val="dk1"/>
              </a:buClr>
              <a:buSzPct val="100000"/>
            </a:pPr>
            <a:r>
              <a:rPr lang="en" sz="1100">
                <a:solidFill>
                  <a:schemeClr val="dk1"/>
                </a:solidFill>
                <a:highlight>
                  <a:srgbClr val="FFFFFF"/>
                </a:highlight>
              </a:rPr>
              <a:t>Stay positive </a:t>
            </a:r>
          </a:p>
          <a:p>
            <a:pPr marL="457200" lvl="0" indent="-298450" rtl="0">
              <a:lnSpc>
                <a:spcPct val="155000"/>
              </a:lnSpc>
              <a:spcBef>
                <a:spcPts val="0"/>
              </a:spcBef>
              <a:spcAft>
                <a:spcPts val="0"/>
              </a:spcAft>
              <a:buClr>
                <a:schemeClr val="dk1"/>
              </a:buClr>
              <a:buSzPct val="100000"/>
            </a:pPr>
            <a:r>
              <a:rPr lang="en" sz="1100">
                <a:solidFill>
                  <a:schemeClr val="dk1"/>
                </a:solidFill>
                <a:highlight>
                  <a:srgbClr val="FFFFFF"/>
                </a:highlight>
              </a:rPr>
              <a:t>Ask questions when you do not understand</a:t>
            </a:r>
          </a:p>
          <a:p>
            <a:pPr marL="457200" lvl="0" indent="-298450" rtl="0">
              <a:lnSpc>
                <a:spcPct val="155000"/>
              </a:lnSpc>
              <a:spcBef>
                <a:spcPts val="0"/>
              </a:spcBef>
              <a:spcAft>
                <a:spcPts val="0"/>
              </a:spcAft>
              <a:buClr>
                <a:schemeClr val="dk1"/>
              </a:buClr>
              <a:buSzPct val="100000"/>
            </a:pPr>
            <a:r>
              <a:rPr lang="en" sz="1100">
                <a:solidFill>
                  <a:schemeClr val="dk1"/>
                </a:solidFill>
                <a:highlight>
                  <a:srgbClr val="FFFFFF"/>
                </a:highlight>
              </a:rPr>
              <a:t>Pay attention to the coaching staff</a:t>
            </a:r>
          </a:p>
          <a:p>
            <a:pPr marL="457200" lvl="0" indent="-298450" rtl="0">
              <a:lnSpc>
                <a:spcPct val="155000"/>
              </a:lnSpc>
              <a:spcBef>
                <a:spcPts val="0"/>
              </a:spcBef>
              <a:spcAft>
                <a:spcPts val="0"/>
              </a:spcAft>
              <a:buClr>
                <a:schemeClr val="dk1"/>
              </a:buClr>
              <a:buSzPct val="100000"/>
            </a:pPr>
            <a:r>
              <a:rPr lang="en" sz="1100">
                <a:solidFill>
                  <a:schemeClr val="dk1"/>
                </a:solidFill>
                <a:highlight>
                  <a:srgbClr val="FFFFFF"/>
                </a:highlight>
              </a:rPr>
              <a:t>Respect coaches and fellow swimmers at all times.</a:t>
            </a:r>
          </a:p>
          <a:p>
            <a:pPr marL="457200" lvl="0" indent="-298450" rtl="0">
              <a:lnSpc>
                <a:spcPct val="155000"/>
              </a:lnSpc>
              <a:spcBef>
                <a:spcPts val="0"/>
              </a:spcBef>
              <a:spcAft>
                <a:spcPts val="0"/>
              </a:spcAft>
              <a:buClr>
                <a:schemeClr val="dk1"/>
              </a:buClr>
              <a:buSzPct val="100000"/>
            </a:pPr>
            <a:r>
              <a:rPr lang="en" sz="1100">
                <a:solidFill>
                  <a:schemeClr val="dk1"/>
                </a:solidFill>
                <a:highlight>
                  <a:srgbClr val="FFFFFF"/>
                </a:highlight>
              </a:rPr>
              <a:t>Encourage and support team members</a:t>
            </a:r>
          </a:p>
          <a:p>
            <a:pPr lvl="0" rtl="0">
              <a:lnSpc>
                <a:spcPct val="155000"/>
              </a:lnSpc>
              <a:spcBef>
                <a:spcPts val="0"/>
              </a:spcBef>
              <a:spcAft>
                <a:spcPts val="0"/>
              </a:spcAft>
              <a:buNone/>
            </a:pPr>
            <a:endParaRPr sz="1100" b="1">
              <a:solidFill>
                <a:schemeClr val="dk1"/>
              </a:solidFill>
            </a:endParaRPr>
          </a:p>
          <a:p>
            <a:pPr lvl="0" rtl="0">
              <a:lnSpc>
                <a:spcPct val="155000"/>
              </a:lnSpc>
              <a:spcBef>
                <a:spcPts val="0"/>
              </a:spcBef>
              <a:spcAft>
                <a:spcPts val="0"/>
              </a:spcAft>
              <a:buNone/>
            </a:pPr>
            <a:endParaRPr sz="1100">
              <a:solidFill>
                <a:schemeClr val="dk1"/>
              </a:solidFill>
              <a:highlight>
                <a:srgbClr val="FFFFFF"/>
              </a:highlight>
            </a:endParaRPr>
          </a:p>
          <a:p>
            <a:pPr lvl="0">
              <a:spcBef>
                <a:spcPts val="0"/>
              </a:spcBef>
              <a:buNone/>
            </a:pPr>
            <a:endParaRPr/>
          </a:p>
        </p:txBody>
      </p:sp>
      <p:sp>
        <p:nvSpPr>
          <p:cNvPr id="103" name="Shape 103"/>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spcBef>
                <a:spcPts val="0"/>
              </a:spcBef>
              <a:buNone/>
            </a:pPr>
            <a:endParaRPr/>
          </a:p>
          <a:p>
            <a:pPr lvl="0">
              <a:spcBef>
                <a:spcPts val="0"/>
              </a:spcBef>
              <a:buClr>
                <a:schemeClr val="dk1"/>
              </a:buClr>
              <a:buSzPct val="100000"/>
              <a:buFont typeface="Arial"/>
              <a:buNone/>
            </a:pPr>
            <a:r>
              <a:rPr lang="en" sz="1100" b="1">
                <a:solidFill>
                  <a:schemeClr val="dk1"/>
                </a:solidFill>
              </a:rPr>
              <a:t>Be prepared for practice</a:t>
            </a:r>
          </a:p>
          <a:p>
            <a:pPr marL="457200" lvl="0" indent="-298450" rtl="0">
              <a:lnSpc>
                <a:spcPct val="155000"/>
              </a:lnSpc>
              <a:spcBef>
                <a:spcPts val="0"/>
              </a:spcBef>
              <a:spcAft>
                <a:spcPts val="0"/>
              </a:spcAft>
              <a:buClr>
                <a:schemeClr val="dk1"/>
              </a:buClr>
              <a:buSzPct val="100000"/>
            </a:pPr>
            <a:r>
              <a:rPr lang="en" sz="1100">
                <a:solidFill>
                  <a:schemeClr val="dk1"/>
                </a:solidFill>
                <a:highlight>
                  <a:srgbClr val="FFFFFF"/>
                </a:highlight>
              </a:rPr>
              <a:t>Goggles</a:t>
            </a:r>
          </a:p>
          <a:p>
            <a:pPr marL="457200" lvl="0" indent="-298450" rtl="0">
              <a:lnSpc>
                <a:spcPct val="155000"/>
              </a:lnSpc>
              <a:spcBef>
                <a:spcPts val="0"/>
              </a:spcBef>
              <a:spcAft>
                <a:spcPts val="0"/>
              </a:spcAft>
              <a:buClr>
                <a:schemeClr val="dk1"/>
              </a:buClr>
              <a:buSzPct val="100000"/>
            </a:pPr>
            <a:r>
              <a:rPr lang="en" sz="1100">
                <a:solidFill>
                  <a:schemeClr val="dk1"/>
                </a:solidFill>
                <a:highlight>
                  <a:srgbClr val="FFFFFF"/>
                </a:highlight>
              </a:rPr>
              <a:t>Cap</a:t>
            </a:r>
          </a:p>
          <a:p>
            <a:pPr marL="457200" lvl="0" indent="-298450" rtl="0">
              <a:lnSpc>
                <a:spcPct val="155000"/>
              </a:lnSpc>
              <a:spcBef>
                <a:spcPts val="0"/>
              </a:spcBef>
              <a:spcAft>
                <a:spcPts val="0"/>
              </a:spcAft>
              <a:buClr>
                <a:schemeClr val="dk1"/>
              </a:buClr>
              <a:buSzPct val="100000"/>
            </a:pPr>
            <a:r>
              <a:rPr lang="en" sz="1100">
                <a:solidFill>
                  <a:schemeClr val="dk1"/>
                </a:solidFill>
                <a:highlight>
                  <a:srgbClr val="FFFFFF"/>
                </a:highlight>
              </a:rPr>
              <a:t>Towels</a:t>
            </a:r>
          </a:p>
          <a:p>
            <a:pPr marL="457200" lvl="0" indent="-298450" rtl="0">
              <a:lnSpc>
                <a:spcPct val="155000"/>
              </a:lnSpc>
              <a:spcBef>
                <a:spcPts val="0"/>
              </a:spcBef>
              <a:spcAft>
                <a:spcPts val="0"/>
              </a:spcAft>
              <a:buClr>
                <a:schemeClr val="dk1"/>
              </a:buClr>
              <a:buSzPct val="100000"/>
            </a:pPr>
            <a:r>
              <a:rPr lang="en" sz="1100">
                <a:solidFill>
                  <a:schemeClr val="dk1"/>
                </a:solidFill>
                <a:highlight>
                  <a:srgbClr val="FFFFFF"/>
                </a:highlight>
              </a:rPr>
              <a:t>Water </a:t>
            </a:r>
          </a:p>
          <a:p>
            <a:pPr marL="457200" lvl="0" indent="-298450" rtl="0">
              <a:lnSpc>
                <a:spcPct val="155000"/>
              </a:lnSpc>
              <a:spcBef>
                <a:spcPts val="0"/>
              </a:spcBef>
              <a:spcAft>
                <a:spcPts val="0"/>
              </a:spcAft>
              <a:buClr>
                <a:schemeClr val="dk1"/>
              </a:buClr>
              <a:buSzPct val="100000"/>
            </a:pPr>
            <a:r>
              <a:rPr lang="en" sz="1100">
                <a:solidFill>
                  <a:schemeClr val="dk1"/>
                </a:solidFill>
                <a:highlight>
                  <a:srgbClr val="FFFFFF"/>
                </a:highlight>
              </a:rPr>
              <a:t>Sun screen</a:t>
            </a:r>
          </a:p>
          <a:p>
            <a:pPr marL="457200" lvl="0" indent="-298450" rtl="0">
              <a:lnSpc>
                <a:spcPct val="155000"/>
              </a:lnSpc>
              <a:spcBef>
                <a:spcPts val="0"/>
              </a:spcBef>
              <a:spcAft>
                <a:spcPts val="0"/>
              </a:spcAft>
              <a:buClr>
                <a:schemeClr val="dk1"/>
              </a:buClr>
              <a:buSzPct val="100000"/>
            </a:pPr>
            <a:r>
              <a:rPr lang="en" sz="1100">
                <a:solidFill>
                  <a:schemeClr val="dk1"/>
                </a:solidFill>
                <a:highlight>
                  <a:srgbClr val="FFFFFF"/>
                </a:highlight>
              </a:rPr>
              <a:t>Good Atttude</a:t>
            </a:r>
          </a:p>
          <a:p>
            <a:pPr lvl="0" rtl="0">
              <a:lnSpc>
                <a:spcPct val="155000"/>
              </a:lnSpc>
              <a:spcBef>
                <a:spcPts val="0"/>
              </a:spcBef>
              <a:spcAft>
                <a:spcPts val="0"/>
              </a:spcAft>
              <a:buNone/>
            </a:pPr>
            <a:endParaRPr sz="1100">
              <a:solidFill>
                <a:schemeClr val="dk1"/>
              </a:solidFill>
              <a:highlight>
                <a:srgbClr val="FFFFFF"/>
              </a:highlight>
            </a:endParaRPr>
          </a:p>
        </p:txBody>
      </p:sp>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4310</TotalTime>
  <Words>1067</Words>
  <Application>Microsoft Macintosh PowerPoint</Application>
  <PresentationFormat>On-screen Show (16:9)</PresentationFormat>
  <Paragraphs>123</Paragraphs>
  <Slides>17</Slides>
  <Notes>14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17</vt:i4>
      </vt:variant>
    </vt:vector>
  </HeadingPairs>
  <TitlesOfParts>
    <vt:vector size="19" baseType="lpstr">
      <vt:lpstr>Arial</vt:lpstr>
      <vt:lpstr>simple-light-2</vt:lpstr>
      <vt:lpstr>Parent Handbook</vt:lpstr>
      <vt:lpstr>Swim Team Practice and Meet Schedule</vt:lpstr>
      <vt:lpstr>Update your account on Team Unify</vt:lpstr>
      <vt:lpstr>Signing up for a swim meet</vt:lpstr>
      <vt:lpstr>Declaring Yes/No and picking events</vt:lpstr>
      <vt:lpstr>Checking events for the upcoming meet</vt:lpstr>
      <vt:lpstr>Other events</vt:lpstr>
      <vt:lpstr>Job Sign Up</vt:lpstr>
      <vt:lpstr>Practice expectation for swimmers</vt:lpstr>
      <vt:lpstr>What’s a Ladder and other odd things the Coaches say</vt:lpstr>
      <vt:lpstr>How to navigate a swim meet</vt:lpstr>
      <vt:lpstr>What does that DQ mean next to my child’s meet results?</vt:lpstr>
      <vt:lpstr>Volunteer Positions</vt:lpstr>
      <vt:lpstr>Pool rules and Etiquette </vt:lpstr>
      <vt:lpstr>How to get the most out of the season</vt:lpstr>
      <vt:lpstr>Parent-Swimmer-Coach rules and responsibilities </vt:lpstr>
      <vt:lpstr>Goochland Manta Rays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Handbook</dc:title>
  <dc:creator>Stephen Brown</dc:creator>
  <cp:lastModifiedBy>Microsoft Office User</cp:lastModifiedBy>
  <cp:revision>14</cp:revision>
  <dcterms:modified xsi:type="dcterms:W3CDTF">2024-06-06T12:52:58Z</dcterms:modified>
</cp:coreProperties>
</file>